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85" r:id="rId3"/>
    <p:sldId id="287" r:id="rId4"/>
    <p:sldId id="286" r:id="rId5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mc" initials="c" lastIdx="2" clrIdx="0">
    <p:extLst>
      <p:ext uri="{19B8F6BF-5375-455C-9EA6-DF929625EA0E}">
        <p15:presenceInfo xmlns:p15="http://schemas.microsoft.com/office/powerpoint/2012/main" userId="cm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62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2" d="100"/>
          <a:sy n="72" d="100"/>
        </p:scale>
        <p:origin x="214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23" tIns="47361" rIns="94723" bIns="4736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23" tIns="47361" rIns="94723" bIns="47361" rtlCol="0"/>
          <a:lstStyle>
            <a:lvl1pPr algn="r">
              <a:defRPr sz="1200"/>
            </a:lvl1pPr>
          </a:lstStyle>
          <a:p>
            <a:fld id="{DF173480-5A14-48BB-9BBE-66EBFBD9CD44}" type="datetimeFigureOut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58863" y="1279525"/>
            <a:ext cx="4986337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23" tIns="47361" rIns="94723" bIns="4736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4723" tIns="47361" rIns="94723" bIns="47361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8427" cy="513507"/>
          </a:xfrm>
          <a:prstGeom prst="rect">
            <a:avLst/>
          </a:prstGeom>
        </p:spPr>
        <p:txBody>
          <a:bodyPr vert="horz" lIns="94723" tIns="47361" rIns="94723" bIns="4736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4723" tIns="47361" rIns="94723" bIns="47361" rtlCol="0" anchor="b"/>
          <a:lstStyle>
            <a:lvl1pPr algn="r">
              <a:defRPr sz="1200"/>
            </a:lvl1pPr>
          </a:lstStyle>
          <a:p>
            <a:fld id="{72FF2234-AF88-437F-825D-0E112FF63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0635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" y="-27384"/>
            <a:ext cx="9903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464" y="1988840"/>
            <a:ext cx="2614786" cy="1589067"/>
          </a:xfrm>
          <a:prstGeom prst="rect">
            <a:avLst/>
          </a:prstGeom>
          <a:effectLst>
            <a:innerShdw blurRad="1270000" dist="2032000">
              <a:schemeClr val="bg1">
                <a:alpha val="68000"/>
              </a:schemeClr>
            </a:innerShdw>
          </a:effectLst>
        </p:spPr>
      </p:pic>
      <p:pic>
        <p:nvPicPr>
          <p:cNvPr id="11" name="Picture 3" descr="C:\Documents and Settings\Administrator\바탕 화면\그림1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76" y="5592181"/>
            <a:ext cx="5171880" cy="126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중앙의료원 로고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" t="11475" r="3674" b="8443"/>
          <a:stretch>
            <a:fillRect/>
          </a:stretch>
        </p:blipFill>
        <p:spPr bwMode="auto">
          <a:xfrm>
            <a:off x="128464" y="44624"/>
            <a:ext cx="18319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부제목 2"/>
          <p:cNvSpPr>
            <a:spLocks noGrp="1"/>
          </p:cNvSpPr>
          <p:nvPr>
            <p:ph type="subTitle" idx="1"/>
          </p:nvPr>
        </p:nvSpPr>
        <p:spPr>
          <a:xfrm>
            <a:off x="2432720" y="2852936"/>
            <a:ext cx="5495325" cy="36004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16" name="제목 1"/>
          <p:cNvSpPr>
            <a:spLocks noGrp="1"/>
          </p:cNvSpPr>
          <p:nvPr>
            <p:ph type="ctrTitle"/>
          </p:nvPr>
        </p:nvSpPr>
        <p:spPr>
          <a:xfrm>
            <a:off x="1960439" y="2276873"/>
            <a:ext cx="7829101" cy="57606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57528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제목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" y="0"/>
            <a:ext cx="9903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472" y="836712"/>
            <a:ext cx="1540345" cy="936104"/>
          </a:xfrm>
          <a:prstGeom prst="rect">
            <a:avLst/>
          </a:prstGeom>
          <a:effectLst>
            <a:innerShdw blurRad="1270000" dist="2032000">
              <a:schemeClr val="bg1">
                <a:alpha val="68000"/>
              </a:schemeClr>
            </a:inner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4608" y="980728"/>
            <a:ext cx="7830077" cy="504056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6" name="부제목 2"/>
          <p:cNvSpPr>
            <a:spLocks noGrp="1"/>
          </p:cNvSpPr>
          <p:nvPr>
            <p:ph type="subTitle" idx="1"/>
          </p:nvPr>
        </p:nvSpPr>
        <p:spPr>
          <a:xfrm>
            <a:off x="1784648" y="1556792"/>
            <a:ext cx="6984776" cy="396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Autofit/>
          </a:bodyPr>
          <a:lstStyle>
            <a:lvl1pPr marL="514350" indent="-514350" algn="l">
              <a:buFont typeface="Arial" pitchFamily="34" charset="0"/>
              <a:buChar char="•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14" name="Picture 7" descr="중앙의료원 로고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" t="11475" r="3674" b="8443"/>
          <a:stretch>
            <a:fillRect/>
          </a:stretch>
        </p:blipFill>
        <p:spPr bwMode="auto">
          <a:xfrm>
            <a:off x="128464" y="44624"/>
            <a:ext cx="18319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직선 연결선 7"/>
          <p:cNvCxnSpPr/>
          <p:nvPr userDrawn="1"/>
        </p:nvCxnSpPr>
        <p:spPr bwMode="gray">
          <a:xfrm>
            <a:off x="2856" y="0"/>
            <a:ext cx="0" cy="6858000"/>
          </a:xfrm>
          <a:prstGeom prst="line">
            <a:avLst/>
          </a:prstGeom>
          <a:ln w="57150">
            <a:gradFill flip="none" rotWithShape="1">
              <a:gsLst>
                <a:gs pos="0">
                  <a:srgbClr val="9A9A9A"/>
                </a:gs>
                <a:gs pos="29000">
                  <a:srgbClr val="F8901F"/>
                </a:gs>
                <a:gs pos="71000">
                  <a:srgbClr val="A1CD44"/>
                </a:gs>
                <a:gs pos="100000">
                  <a:srgbClr val="0073B6"/>
                </a:gs>
              </a:gsLst>
              <a:lin ang="5400000" scaled="1"/>
              <a:tileRect/>
            </a:gra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3" descr="C:\Documents and Settings\Administrator\바탕 화면\그림1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76" y="5592181"/>
            <a:ext cx="5171880" cy="126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32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737646" y="6609164"/>
            <a:ext cx="112990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0" latinLnBrk="1">
              <a:defRPr/>
            </a:pPr>
            <a:fld id="{E52FA67F-5766-43CD-AF15-0D909C8EE45C}" type="slidenum">
              <a:rPr lang="ko-KR" altLang="en-US" sz="1200" kern="120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pPr algn="r" rtl="0" latinLnBrk="1">
                <a:defRPr/>
              </a:pPr>
              <a:t>‹#›</a:t>
            </a:fld>
            <a:endParaRPr lang="ko-KR" altLang="en-US" sz="1200" kern="12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457" y="0"/>
            <a:ext cx="9811092" cy="47667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 b="1" cap="none" spc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idx="1"/>
          </p:nvPr>
        </p:nvSpPr>
        <p:spPr bwMode="auto">
          <a:xfrm>
            <a:off x="202937" y="548679"/>
            <a:ext cx="9574599" cy="599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35790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중간제목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" y="0"/>
            <a:ext cx="9903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D:\문서\99.문서템플릿\성모_오른쪽_배경 흑백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364" y="4077072"/>
            <a:ext cx="5341640" cy="278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289499" y="2564904"/>
            <a:ext cx="7344021" cy="79208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</a:defRPr>
            </a:lvl1pPr>
          </a:lstStyle>
          <a:p>
            <a:pPr marL="176213" indent="-176213">
              <a:lnSpc>
                <a:spcPct val="120000"/>
              </a:lnSpc>
            </a:pPr>
            <a:r>
              <a:rPr lang="en-US" altLang="ko-KR" sz="4800" dirty="0">
                <a:solidFill>
                  <a:srgbClr val="336699"/>
                </a:solidFill>
              </a:rPr>
              <a:t>Thank you!</a:t>
            </a:r>
          </a:p>
        </p:txBody>
      </p:sp>
      <p:pic>
        <p:nvPicPr>
          <p:cNvPr id="8" name="그림 6" descr="2-1.png"/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384" t="11151" r="6332" b="82595"/>
          <a:stretch>
            <a:fillRect/>
          </a:stretch>
        </p:blipFill>
        <p:spPr bwMode="auto">
          <a:xfrm rot="5400000">
            <a:off x="-3396645" y="3389415"/>
            <a:ext cx="6858002" cy="79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중앙의료원 로고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" t="11475" r="3674" b="8443"/>
          <a:stretch>
            <a:fillRect/>
          </a:stretch>
        </p:blipFill>
        <p:spPr bwMode="auto">
          <a:xfrm>
            <a:off x="128464" y="44624"/>
            <a:ext cx="18319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55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Documents and Settings\Administrator\바탕 화면\그림1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352" y="6747"/>
            <a:ext cx="1784648" cy="47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157966" y="323108"/>
            <a:ext cx="1712640" cy="191866"/>
          </a:xfrm>
          <a:prstGeom prst="rect">
            <a:avLst/>
          </a:prstGeom>
        </p:spPr>
      </p:pic>
      <p:sp>
        <p:nvSpPr>
          <p:cNvPr id="11" name="제목 개체 틀 1"/>
          <p:cNvSpPr>
            <a:spLocks noGrp="1"/>
          </p:cNvSpPr>
          <p:nvPr>
            <p:ph type="title"/>
          </p:nvPr>
        </p:nvSpPr>
        <p:spPr bwMode="auto">
          <a:xfrm>
            <a:off x="56456" y="0"/>
            <a:ext cx="9811092" cy="47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2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202937" y="548679"/>
            <a:ext cx="9574599" cy="599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1462" y="6581775"/>
            <a:ext cx="1129903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 latinLnBrk="1">
              <a:defRPr/>
            </a:pPr>
            <a:fld id="{E52FA67F-5766-43CD-AF15-0D909C8EE45C}" type="slidenum">
              <a:rPr lang="ko-KR" altLang="en-US" sz="1200" kern="120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pPr algn="l" rtl="0" latinLnBrk="1">
                <a:defRPr/>
              </a:pPr>
              <a:t>‹#›</a:t>
            </a:fld>
            <a:endParaRPr lang="ko-KR" altLang="en-US" sz="1200" kern="120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pic>
        <p:nvPicPr>
          <p:cNvPr id="16" name="Picture 7" descr="중앙의료원 로고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" t="11475" r="3674" b="8443"/>
          <a:stretch>
            <a:fillRect/>
          </a:stretch>
        </p:blipFill>
        <p:spPr bwMode="auto">
          <a:xfrm>
            <a:off x="8471853" y="6581774"/>
            <a:ext cx="1305683" cy="24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직선 연결선 16"/>
          <p:cNvCxnSpPr/>
          <p:nvPr userDrawn="1"/>
        </p:nvCxnSpPr>
        <p:spPr bwMode="gray">
          <a:xfrm>
            <a:off x="-35" y="476672"/>
            <a:ext cx="9906035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9A9A9A"/>
                </a:gs>
                <a:gs pos="29000">
                  <a:srgbClr val="F8901F"/>
                </a:gs>
                <a:gs pos="71000">
                  <a:srgbClr val="A1CD44"/>
                </a:gs>
                <a:gs pos="100000">
                  <a:srgbClr val="0073B6"/>
                </a:gs>
              </a:gsLst>
              <a:lin ang="0" scaled="1"/>
              <a:tileRect/>
            </a:gra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417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hf hdr="0" ftr="0" dt="0"/>
  <p:txStyles>
    <p:titleStyle>
      <a:lvl1pPr marL="177800" indent="0" algn="l" rtl="0" eaLnBrk="0" fontAlgn="base" latinLnBrk="1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맑은 고딕" pitchFamily="50" charset="-127"/>
          <a:ea typeface="맑은 고딕" pitchFamily="50" charset="-127"/>
          <a:cs typeface="맑은 고딕" pitchFamily="50" charset="-127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  <a:cs typeface="가는각진제목체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  <a:cs typeface="가는각진제목체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  <a:cs typeface="가는각진제목체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  <a:cs typeface="가는각진제목체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가는각진제목체" pitchFamily="18" charset="-127"/>
          <a:ea typeface="가는각진제목체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600" b="1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 pitchFamily="50" charset="-127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400" b="1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 pitchFamily="50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200" b="1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 pitchFamily="50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100" b="1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 pitchFamily="50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100" b="1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맑은 고딕" pitchFamily="50" charset="-127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5"/>
          <p:cNvSpPr>
            <a:spLocks noGrp="1"/>
          </p:cNvSpPr>
          <p:nvPr>
            <p:ph type="subTitle" idx="1"/>
          </p:nvPr>
        </p:nvSpPr>
        <p:spPr>
          <a:xfrm>
            <a:off x="2205338" y="4221088"/>
            <a:ext cx="5495325" cy="360040"/>
          </a:xfrm>
        </p:spPr>
        <p:txBody>
          <a:bodyPr/>
          <a:lstStyle/>
          <a:p>
            <a:pPr algn="ctr"/>
            <a:r>
              <a:rPr lang="en-US" altLang="ko-KR" dirty="0" smtClean="0"/>
              <a:t>00</a:t>
            </a:r>
            <a:r>
              <a:rPr lang="ko-KR" altLang="en-US" dirty="0" smtClean="0"/>
              <a:t>팀</a:t>
            </a:r>
            <a:endParaRPr lang="en-US" altLang="ko-KR" dirty="0" smtClean="0"/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1960439" y="2276873"/>
            <a:ext cx="7869361" cy="576063"/>
          </a:xfrm>
        </p:spPr>
        <p:txBody>
          <a:bodyPr/>
          <a:lstStyle/>
          <a:p>
            <a:r>
              <a:rPr lang="ko-KR" altLang="en-US" sz="2400" dirty="0" smtClean="0"/>
              <a:t>아이디어 주제</a:t>
            </a:r>
            <a:endParaRPr lang="ko-KR" altLang="en-US" sz="2400" dirty="0"/>
          </a:p>
        </p:txBody>
      </p:sp>
      <p:sp>
        <p:nvSpPr>
          <p:cNvPr id="4" name="부제목 5"/>
          <p:cNvSpPr txBox="1">
            <a:spLocks/>
          </p:cNvSpPr>
          <p:nvPr/>
        </p:nvSpPr>
        <p:spPr bwMode="auto">
          <a:xfrm>
            <a:off x="2205338" y="5517232"/>
            <a:ext cx="549532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맑은 고딕" pitchFamily="50" charset="-127"/>
              </a:defRPr>
            </a:lvl1pPr>
            <a:lvl2pPr marL="457200" indent="0" algn="ctr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2pPr>
            <a:lvl3pPr marL="914400" indent="0" algn="ctr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b="1" kern="12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3pPr>
            <a:lvl4pPr marL="1371600" indent="0" algn="ctr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100" b="1" kern="12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4pPr>
            <a:lvl5pPr marL="1828800" indent="0" algn="ctr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100" b="1" kern="12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/>
              <a:t>2023. 01. 01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320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데이터셋</a:t>
            </a:r>
            <a:r>
              <a:rPr lang="ko-KR" altLang="en-US" dirty="0" smtClean="0"/>
              <a:t> 설명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데이터를 보유한 경우 작성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92696"/>
            <a:ext cx="9036496" cy="4636426"/>
          </a:xfrm>
          <a:prstGeom prst="rect">
            <a:avLst/>
          </a:prstGeom>
          <a:solidFill>
            <a:srgbClr val="FFFFFF"/>
          </a:solidFill>
        </p:spPr>
        <p:txBody>
          <a:bodyPr wrap="square" lIns="65306" tIns="32653" rIns="65306" bIns="3265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/>
              <a:t>1. </a:t>
            </a:r>
            <a:r>
              <a:rPr lang="ko-KR" altLang="en-US" sz="1600" b="1" dirty="0" smtClean="0"/>
              <a:t>데이터 개요</a:t>
            </a:r>
            <a:endParaRPr lang="en-US" altLang="ko-KR" sz="1600" b="1" dirty="0"/>
          </a:p>
          <a:p>
            <a:pPr>
              <a:lnSpc>
                <a:spcPct val="150000"/>
              </a:lnSpc>
            </a:pPr>
            <a:r>
              <a:rPr lang="ko-KR" altLang="en-US" sz="1400" dirty="0">
                <a:sym typeface="Wingdings" panose="05000000000000000000" pitchFamily="2" charset="2"/>
              </a:rPr>
              <a:t>  가</a:t>
            </a:r>
            <a:r>
              <a:rPr lang="en-US" altLang="ko-KR" sz="1400" dirty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데이터 소개 및 구축 목적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ym typeface="Wingdings" panose="05000000000000000000" pitchFamily="2" charset="2"/>
              </a:rPr>
              <a:t>    </a:t>
            </a:r>
            <a:r>
              <a:rPr lang="en-US" altLang="ko-KR" sz="1400" dirty="0" smtClean="0">
                <a:sym typeface="Wingdings" panose="05000000000000000000" pitchFamily="2" charset="2"/>
              </a:rPr>
              <a:t>1)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  2) 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ym typeface="Wingdings" panose="05000000000000000000" pitchFamily="2" charset="2"/>
              </a:rPr>
              <a:t>  </a:t>
            </a:r>
            <a:r>
              <a:rPr lang="ko-KR" altLang="en-US" sz="1400" dirty="0" smtClean="0">
                <a:sym typeface="Wingdings" panose="05000000000000000000" pitchFamily="2" charset="2"/>
              </a:rPr>
              <a:t>나</a:t>
            </a:r>
            <a:r>
              <a:rPr lang="en-US" altLang="ko-KR" sz="1400" dirty="0" smtClean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메타데이터 구조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ym typeface="Wingdings" panose="05000000000000000000" pitchFamily="2" charset="2"/>
              </a:rPr>
              <a:t>  다</a:t>
            </a:r>
            <a:r>
              <a:rPr lang="en-US" altLang="ko-KR" sz="1400" dirty="0">
                <a:sym typeface="Wingdings" panose="05000000000000000000" pitchFamily="2" charset="2"/>
              </a:rPr>
              <a:t>. </a:t>
            </a:r>
            <a:r>
              <a:rPr lang="ko-KR" altLang="en-US" sz="1400" smtClean="0">
                <a:sym typeface="Wingdings" panose="05000000000000000000" pitchFamily="2" charset="2"/>
              </a:rPr>
              <a:t>데이터 </a:t>
            </a:r>
            <a:r>
              <a:rPr lang="ko-KR" altLang="en-US" sz="1400" smtClean="0">
                <a:sym typeface="Wingdings" panose="05000000000000000000" pitchFamily="2" charset="2"/>
              </a:rPr>
              <a:t>포맷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   </a:t>
            </a:r>
            <a:r>
              <a:rPr lang="en-US" altLang="ko-KR" sz="1400" dirty="0" smtClean="0">
                <a:sym typeface="Wingdings" panose="05000000000000000000" pitchFamily="2" charset="2"/>
              </a:rPr>
              <a:t>1) </a:t>
            </a:r>
            <a:r>
              <a:rPr lang="ko-KR" altLang="en-US" sz="1400" dirty="0" smtClean="0">
                <a:sym typeface="Wingdings" panose="05000000000000000000" pitchFamily="2" charset="2"/>
              </a:rPr>
              <a:t>데이터 변수 </a:t>
            </a:r>
            <a:r>
              <a:rPr lang="en-US" altLang="ko-KR" sz="1400" dirty="0" smtClean="0">
                <a:sym typeface="Wingdings" panose="05000000000000000000" pitchFamily="2" charset="2"/>
              </a:rPr>
              <a:t>: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977023"/>
              </p:ext>
            </p:extLst>
          </p:nvPr>
        </p:nvGraphicFramePr>
        <p:xfrm>
          <a:off x="488504" y="2957741"/>
          <a:ext cx="8727504" cy="1321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37540">
                  <a:extLst>
                    <a:ext uri="{9D8B030D-6E8A-4147-A177-3AD203B41FA5}">
                      <a16:colId xmlns:a16="http://schemas.microsoft.com/office/drawing/2014/main" val="3766588758"/>
                    </a:ext>
                  </a:extLst>
                </a:gridCol>
                <a:gridCol w="2826212">
                  <a:extLst>
                    <a:ext uri="{9D8B030D-6E8A-4147-A177-3AD203B41FA5}">
                      <a16:colId xmlns:a16="http://schemas.microsoft.com/office/drawing/2014/main" val="1361009000"/>
                    </a:ext>
                  </a:extLst>
                </a:gridCol>
                <a:gridCol w="1420325">
                  <a:extLst>
                    <a:ext uri="{9D8B030D-6E8A-4147-A177-3AD203B41FA5}">
                      <a16:colId xmlns:a16="http://schemas.microsoft.com/office/drawing/2014/main" val="522036358"/>
                    </a:ext>
                  </a:extLst>
                </a:gridCol>
                <a:gridCol w="2943427">
                  <a:extLst>
                    <a:ext uri="{9D8B030D-6E8A-4147-A177-3AD203B41FA5}">
                      <a16:colId xmlns:a16="http://schemas.microsoft.com/office/drawing/2014/main" val="4136500397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영역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유형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40785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형식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출처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10635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err="1" smtClean="0"/>
                        <a:t>라벨링</a:t>
                      </a:r>
                      <a:r>
                        <a:rPr lang="ko-KR" altLang="en-US" sz="1200" b="1" dirty="0" smtClean="0"/>
                        <a:t> 유형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err="1" smtClean="0"/>
                        <a:t>라벨링</a:t>
                      </a:r>
                      <a:r>
                        <a:rPr lang="ko-KR" altLang="en-US" sz="1200" b="1" dirty="0" smtClean="0"/>
                        <a:t> 형식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87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활용 서비스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</a:t>
                      </a:r>
                      <a:r>
                        <a:rPr lang="ko-KR" altLang="en-US" sz="1200" b="1" dirty="0" err="1" smtClean="0"/>
                        <a:t>구축년도</a:t>
                      </a:r>
                      <a:r>
                        <a:rPr lang="en-US" altLang="ko-KR" sz="1200" b="1" dirty="0" smtClean="0"/>
                        <a:t>/</a:t>
                      </a:r>
                    </a:p>
                    <a:p>
                      <a:pPr latinLnBrk="1"/>
                      <a:r>
                        <a:rPr lang="ko-KR" altLang="en-US" sz="1200" b="1" dirty="0" smtClean="0"/>
                        <a:t>데이터 </a:t>
                      </a:r>
                      <a:r>
                        <a:rPr lang="ko-KR" altLang="en-US" sz="1200" b="1" dirty="0" err="1" smtClean="0"/>
                        <a:t>구축량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1455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2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데이터셋</a:t>
            </a:r>
            <a:r>
              <a:rPr lang="ko-KR" altLang="en-US" dirty="0" smtClean="0"/>
              <a:t> 설명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데이터를 보유하지 않은 경우 작성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92696"/>
            <a:ext cx="9036496" cy="4636426"/>
          </a:xfrm>
          <a:prstGeom prst="rect">
            <a:avLst/>
          </a:prstGeom>
          <a:solidFill>
            <a:srgbClr val="FFFFFF"/>
          </a:solidFill>
        </p:spPr>
        <p:txBody>
          <a:bodyPr wrap="square" lIns="65306" tIns="32653" rIns="65306" bIns="3265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/>
              <a:t>1. </a:t>
            </a:r>
            <a:r>
              <a:rPr lang="ko-KR" altLang="en-US" sz="1600" b="1" dirty="0" smtClean="0"/>
              <a:t>데이터 개요</a:t>
            </a:r>
            <a:endParaRPr lang="en-US" altLang="ko-KR" sz="1600" b="1" dirty="0"/>
          </a:p>
          <a:p>
            <a:pPr>
              <a:lnSpc>
                <a:spcPct val="150000"/>
              </a:lnSpc>
            </a:pPr>
            <a:r>
              <a:rPr lang="ko-KR" altLang="en-US" sz="1400" dirty="0">
                <a:sym typeface="Wingdings" panose="05000000000000000000" pitchFamily="2" charset="2"/>
              </a:rPr>
              <a:t>  가</a:t>
            </a:r>
            <a:r>
              <a:rPr lang="en-US" altLang="ko-KR" sz="1400" dirty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데이터 소개 및 구축 목적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ym typeface="Wingdings" panose="05000000000000000000" pitchFamily="2" charset="2"/>
              </a:rPr>
              <a:t>    </a:t>
            </a:r>
            <a:r>
              <a:rPr lang="en-US" altLang="ko-KR" sz="1400" dirty="0" smtClean="0">
                <a:sym typeface="Wingdings" panose="05000000000000000000" pitchFamily="2" charset="2"/>
              </a:rPr>
              <a:t>1)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  2) </a:t>
            </a: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ym typeface="Wingdings" panose="05000000000000000000" pitchFamily="2" charset="2"/>
              </a:rPr>
              <a:t>  </a:t>
            </a:r>
            <a:r>
              <a:rPr lang="ko-KR" altLang="en-US" sz="1400" dirty="0" smtClean="0">
                <a:sym typeface="Wingdings" panose="05000000000000000000" pitchFamily="2" charset="2"/>
              </a:rPr>
              <a:t>나</a:t>
            </a:r>
            <a:r>
              <a:rPr lang="en-US" altLang="ko-KR" sz="1400" dirty="0" smtClean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메타데이터 구조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ym typeface="Wingdings" panose="05000000000000000000" pitchFamily="2" charset="2"/>
              </a:rPr>
              <a:t>  다</a:t>
            </a:r>
            <a:r>
              <a:rPr lang="en-US" altLang="ko-KR" sz="1400" dirty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데이터 확보 계획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   </a:t>
            </a:r>
            <a:r>
              <a:rPr lang="en-US" altLang="ko-KR" sz="1400" dirty="0" smtClean="0">
                <a:sym typeface="Wingdings" panose="05000000000000000000" pitchFamily="2" charset="2"/>
              </a:rPr>
              <a:t>1)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321217"/>
              </p:ext>
            </p:extLst>
          </p:nvPr>
        </p:nvGraphicFramePr>
        <p:xfrm>
          <a:off x="598251" y="3005576"/>
          <a:ext cx="8727504" cy="5760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37540">
                  <a:extLst>
                    <a:ext uri="{9D8B030D-6E8A-4147-A177-3AD203B41FA5}">
                      <a16:colId xmlns:a16="http://schemas.microsoft.com/office/drawing/2014/main" val="3766588758"/>
                    </a:ext>
                  </a:extLst>
                </a:gridCol>
                <a:gridCol w="2826212">
                  <a:extLst>
                    <a:ext uri="{9D8B030D-6E8A-4147-A177-3AD203B41FA5}">
                      <a16:colId xmlns:a16="http://schemas.microsoft.com/office/drawing/2014/main" val="1361009000"/>
                    </a:ext>
                  </a:extLst>
                </a:gridCol>
                <a:gridCol w="1420325">
                  <a:extLst>
                    <a:ext uri="{9D8B030D-6E8A-4147-A177-3AD203B41FA5}">
                      <a16:colId xmlns:a16="http://schemas.microsoft.com/office/drawing/2014/main" val="522036358"/>
                    </a:ext>
                  </a:extLst>
                </a:gridCol>
                <a:gridCol w="2943427">
                  <a:extLst>
                    <a:ext uri="{9D8B030D-6E8A-4147-A177-3AD203B41FA5}">
                      <a16:colId xmlns:a16="http://schemas.microsoft.com/office/drawing/2014/main" val="4136500397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영역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유형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40785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형식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데이터 출처</a:t>
                      </a:r>
                      <a:endParaRPr lang="ko-KR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106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04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아이디어 설명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92696"/>
            <a:ext cx="9036496" cy="5282756"/>
          </a:xfrm>
          <a:prstGeom prst="rect">
            <a:avLst/>
          </a:prstGeom>
          <a:solidFill>
            <a:srgbClr val="FFFFFF"/>
          </a:solidFill>
        </p:spPr>
        <p:txBody>
          <a:bodyPr wrap="square" lIns="65306" tIns="32653" rIns="65306" bIns="3265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/>
              <a:t>1. </a:t>
            </a:r>
            <a:r>
              <a:rPr lang="ko-KR" altLang="en-US" sz="1600" b="1" dirty="0" smtClean="0"/>
              <a:t>분석 아이디어 개요</a:t>
            </a:r>
            <a:endParaRPr lang="en-US" altLang="ko-KR" sz="1600" b="1" dirty="0"/>
          </a:p>
          <a:p>
            <a:pPr>
              <a:lnSpc>
                <a:spcPct val="150000"/>
              </a:lnSpc>
            </a:pPr>
            <a:r>
              <a:rPr lang="ko-KR" altLang="en-US" sz="1400" dirty="0">
                <a:sym typeface="Wingdings" panose="05000000000000000000" pitchFamily="2" charset="2"/>
              </a:rPr>
              <a:t> </a:t>
            </a:r>
            <a:r>
              <a:rPr lang="ko-KR" altLang="en-US" sz="1400" dirty="0" smtClean="0">
                <a:sym typeface="Wingdings" panose="05000000000000000000" pitchFamily="2" charset="2"/>
              </a:rPr>
              <a:t> 가</a:t>
            </a:r>
            <a:r>
              <a:rPr lang="en-US" altLang="ko-KR" sz="1400" dirty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분석 아이디어 </a:t>
            </a:r>
            <a:r>
              <a:rPr lang="en-US" altLang="ko-KR" sz="1400" dirty="0" smtClean="0">
                <a:sym typeface="Wingdings" panose="05000000000000000000" pitchFamily="2" charset="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ym typeface="Wingdings" panose="05000000000000000000" pitchFamily="2" charset="2"/>
              </a:rPr>
              <a:t>    </a:t>
            </a:r>
            <a:r>
              <a:rPr lang="en-US" altLang="ko-KR" sz="1400" dirty="0">
                <a:sym typeface="Wingdings" panose="05000000000000000000" pitchFamily="2" charset="2"/>
              </a:rPr>
              <a:t>1) 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  2</a:t>
            </a:r>
            <a:r>
              <a:rPr lang="en-US" altLang="ko-KR" sz="14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 </a:t>
            </a:r>
            <a:r>
              <a:rPr lang="ko-KR" altLang="en-US" sz="1400" dirty="0">
                <a:sym typeface="Wingdings" panose="05000000000000000000" pitchFamily="2" charset="2"/>
              </a:rPr>
              <a:t>나</a:t>
            </a:r>
            <a:r>
              <a:rPr lang="en-US" altLang="ko-KR" sz="1400" dirty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분석 방법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   1)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   2</a:t>
            </a:r>
            <a:r>
              <a:rPr lang="en-US" altLang="ko-KR" sz="1400" dirty="0" smtClean="0">
                <a:sym typeface="Wingdings" panose="05000000000000000000" pitchFamily="2" charset="2"/>
              </a:rPr>
              <a:t>)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</a:t>
            </a:r>
            <a:r>
              <a:rPr lang="ko-KR" altLang="en-US" sz="1400" dirty="0">
                <a:sym typeface="Wingdings" panose="05000000000000000000" pitchFamily="2" charset="2"/>
              </a:rPr>
              <a:t>다</a:t>
            </a:r>
            <a:r>
              <a:rPr lang="en-US" altLang="ko-KR" sz="1400" dirty="0" smtClean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활용 방안 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  1</a:t>
            </a:r>
            <a:r>
              <a:rPr lang="en-US" altLang="ko-KR" sz="14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   2</a:t>
            </a:r>
            <a:r>
              <a:rPr lang="en-US" altLang="ko-KR" sz="1400" dirty="0" smtClean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ym typeface="Wingdings" panose="05000000000000000000" pitchFamily="2" charset="2"/>
              </a:rPr>
              <a:t>  </a:t>
            </a:r>
            <a:r>
              <a:rPr lang="ko-KR" altLang="en-US" sz="1400" dirty="0" smtClean="0">
                <a:sym typeface="Wingdings" panose="05000000000000000000" pitchFamily="2" charset="2"/>
              </a:rPr>
              <a:t>라</a:t>
            </a:r>
            <a:r>
              <a:rPr lang="en-US" altLang="ko-KR" sz="1400" dirty="0" smtClean="0">
                <a:sym typeface="Wingdings" panose="05000000000000000000" pitchFamily="2" charset="2"/>
              </a:rPr>
              <a:t>. </a:t>
            </a:r>
            <a:r>
              <a:rPr lang="ko-KR" altLang="en-US" sz="1400" dirty="0" smtClean="0">
                <a:sym typeface="Wingdings" panose="05000000000000000000" pitchFamily="2" charset="2"/>
              </a:rPr>
              <a:t>기대 효과 등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  1)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ym typeface="Wingdings" panose="05000000000000000000" pitchFamily="2" charset="2"/>
              </a:rPr>
              <a:t> </a:t>
            </a:r>
            <a:r>
              <a:rPr lang="en-US" altLang="ko-KR" sz="1400" dirty="0" smtClean="0">
                <a:sym typeface="Wingdings" panose="05000000000000000000" pitchFamily="2" charset="2"/>
              </a:rPr>
              <a:t>   2)</a:t>
            </a:r>
            <a:endParaRPr lang="en-US" altLang="ko-KR" sz="14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395026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>
            <a:latin typeface="+mn-ea"/>
            <a:ea typeface="+mn-ea"/>
          </a:defRPr>
        </a:defPPr>
      </a:lstStyle>
    </a:spDef>
    <a:lnDef>
      <a:spPr bwMode="gray">
        <a:ln>
          <a:headEnd/>
          <a:tailEnd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5281</TotalTime>
  <Words>170</Words>
  <Application>Microsoft Office PowerPoint</Application>
  <PresentationFormat>A4 용지(210x297mm)</PresentationFormat>
  <Paragraphs>63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가는각진제목체</vt:lpstr>
      <vt:lpstr>맑은 고딕</vt:lpstr>
      <vt:lpstr>Arial</vt:lpstr>
      <vt:lpstr>Wingdings</vt:lpstr>
      <vt:lpstr>1_Office 테마</vt:lpstr>
      <vt:lpstr>아이디어 주제</vt:lpstr>
      <vt:lpstr>데이터셋 설명 – 데이터를 보유한 경우 작성</vt:lpstr>
      <vt:lpstr>데이터셋 설명 – 데이터를 보유하지 않은 경우 작성</vt:lpstr>
      <vt:lpstr>아이디어 설명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김선태</dc:creator>
  <cp:lastModifiedBy>cmc</cp:lastModifiedBy>
  <cp:revision>90</cp:revision>
  <cp:lastPrinted>2022-12-15T08:03:05Z</cp:lastPrinted>
  <dcterms:created xsi:type="dcterms:W3CDTF">2011-01-04T01:00:09Z</dcterms:created>
  <dcterms:modified xsi:type="dcterms:W3CDTF">2023-01-11T05:31:06Z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Fasoo_Trace_ID" pid="4">
    <vt:lpwstr>eyJub2RlMSI6eyJkc2QiOiIwMTAwMDAwMDAwMDAzMTk0IiwibG9nVGltZSI6IjIwMjItMTItMTZUMDA6NDk6NDBaIiwicElEIjoxLCJ0cmFjZUlkIjoiOUZCMTE1OUJGRkUzNDFFNTk5Q0U2Rjc3MkVGQ0FEQUQiLCJ1c2VyQ29kZSI6IjIyMjAxNTM3In0sIm5vZGUyIjp7ImRzZCI6IjAxMDAwMDAwMDAwMDMxOTQiLCJsb2dUaW1lIjoiMjAyMy0wMS0wOVQwNTo1MzoyMFoiLCJwSUQiOjEsInRyYWNlSWQiOiIyODdBMThGRUIzM0Y0NTJGODIzRkJFNjU0RTMzMjk1MiIsInVzZXJDb2RlIjoiMjIyMDE1MzcifSwibm9kZTMiOnsiZHNkIjoiMDEwMDAwMDAwMDAwMzE5NCIsImxvZ1RpbWUiOiIyMDIzLTAxLTA5VDA2OjE2OjI5WiIsInBJRCI6MSwidHJhY2VJZCI6IkZCMTU2Qzc1MzkzOTQ0NjU5RTg4QThEOUVFNEI1NEEzIiwidXNlckNvZGUiOiIyMjIwMTUzNyJ9LCJub2RlNCI6eyJkc2QiOiIwMTAwMDAwMDAwMDAzMTk0IiwibG9nVGltZSI6IjIwMjMtMDEtMTFUMDU6MzA6MjZaIiwicElEIjoxLCJ0cmFjZUlkIjoiNjE5RThGOEE4MUE3NDY5Qjg3NDY3NUJCRTc2NUFFMDQiLCJ1c2VyQ29kZSI6IjIyMjAxNTM3In0sIm5vZGU1Ijp7ImRzZCI6IjAwMDAwMDAwMDAwMDAwMDAiLCJsb2dUaW1lIjoiMjAyMy0wMS0xM1QwNDoxNjozM1oiLCJwSUQiOjIwNDgsInRyYWNlSWQiOiJDMUI1N0MwMjYyNUI0OUEzQjc4NzI4RjQxM0Q4NzkyRSIsInVzZXJDb2RlIjoiMjIxMDI4MzMifSwibm9kZUNvdW50Ijo4fQ==</vt:lpwstr>
  </property>
  <property fmtid="{D5CDD505-2E9C-101B-9397-08002B2CF9AE}" name="FDRClass" pid="5">
    <vt:lpwstr>0</vt:lpwstr>
  </property>
  <property fmtid="{D5CDD505-2E9C-101B-9397-08002B2CF9AE}" name="FDRSet" pid="6">
    <vt:lpwstr>manual</vt:lpwstr>
  </property>
</Properties>
</file>